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9" r:id="rId4"/>
    <p:sldId id="284" r:id="rId5"/>
    <p:sldId id="285" r:id="rId6"/>
    <p:sldId id="260" r:id="rId7"/>
    <p:sldId id="286" r:id="rId8"/>
    <p:sldId id="261" r:id="rId9"/>
    <p:sldId id="263" r:id="rId10"/>
    <p:sldId id="264" r:id="rId11"/>
    <p:sldId id="265" r:id="rId12"/>
    <p:sldId id="287" r:id="rId13"/>
    <p:sldId id="288" r:id="rId14"/>
    <p:sldId id="289" r:id="rId15"/>
    <p:sldId id="290" r:id="rId16"/>
    <p:sldId id="266" r:id="rId17"/>
    <p:sldId id="291" r:id="rId18"/>
    <p:sldId id="292" r:id="rId19"/>
    <p:sldId id="267" r:id="rId20"/>
    <p:sldId id="293" r:id="rId21"/>
    <p:sldId id="269" r:id="rId22"/>
    <p:sldId id="270" r:id="rId23"/>
    <p:sldId id="271" r:id="rId24"/>
    <p:sldId id="273" r:id="rId25"/>
    <p:sldId id="274" r:id="rId26"/>
    <p:sldId id="280" r:id="rId27"/>
  </p:sldIdLst>
  <p:sldSz cx="12192000" cy="6858000"/>
  <p:notesSz cx="6864350" cy="99964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434" autoAdjust="0"/>
  </p:normalViewPr>
  <p:slideViewPr>
    <p:cSldViewPr snapToGrid="0">
      <p:cViewPr varScale="1">
        <p:scale>
          <a:sx n="47" d="100"/>
          <a:sy n="47" d="100"/>
        </p:scale>
        <p:origin x="946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A935437B-5909-4FF9-B234-7DA28ADFFFF5}" type="datetimeFigureOut">
              <a:rPr lang="de-DE" smtClean="0"/>
              <a:t>29.02.2024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F03038C1-022A-477D-9A25-5A3003F95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85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084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DDFF5-03EF-E062-2E9D-61CB817DC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13598E-7339-5708-5E8E-1DA79A9DB6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7485F19-993B-53E9-4614-B7D952CCF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BB13EC-AC9C-90EA-0D2F-6588A386A5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02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A14C8-A465-479A-8BDA-0C297DB91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54152CC-B239-1661-0ED5-78FAC251A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88EA909-2929-39F3-BA4E-18C0343C21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194BC9-A04F-EA16-331A-D3284AC910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2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41337F-6FDC-48C7-C11A-D49DA9539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E6CCE7A-E5C0-C499-FC33-08DD0F6662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71A82CC3-BDE9-9959-583A-54CEE0160E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E7EAD7-FFC3-28E4-6D8F-08E61DB7BB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08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9A5CA-181C-C6CE-56CA-12A4C33BA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17E763C-CA59-20A8-C4E3-44FC740CA8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3F7F045-3F09-FDC6-12F5-3C877EE502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178DA5-6519-1B28-AF6B-E88FF63E79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08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BA9763-069B-E428-7FB1-25913AA01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D9BDE71-790F-C313-AF1F-847AD930A2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4628B28-D72C-FB0D-344F-A7D99C6130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33B6B3-B3FD-AE8B-0E82-AE8288EB38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8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91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280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151A9-CE91-CEDC-AAA1-ADE2ADA2B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86F6018-1313-D75E-B1CD-DA1157462C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4A96BBF-5474-5749-6BE8-A34D8C4504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035978-F2D3-59D0-B00F-D0497BCE6D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242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FE601-0336-866D-825A-3916B41B7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6AEC262-C25A-5036-8D3C-5590B60018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1947FA1-0E43-4611-7322-87B62F47C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13B3D2-EF87-CEF2-9371-54C5B6F63A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50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845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4752D-C7C4-3EAB-F518-EEAAE74C69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3C3F8C7-2CAF-C520-6950-300F5ACE5F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A427EFC-9CE0-D895-B784-FC0AC3ED75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A1FEB3-9C51-C728-39DB-92D109FB8F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865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C9D28B-6071-5009-B455-3A47F632F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68B2927-165A-217C-6D9E-762901DF6B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5540FAB-7ED5-B758-84B4-66F8EF58BE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B8CCFE-85B2-885E-2110-D1D2585690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595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2B34B-1871-ABBA-8772-A905B6E0B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0CF4BC8-ECA8-4D81-BFC9-A52C964729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1760433-7726-864D-0A48-C7809F2324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BEE1DB-B946-51CC-4941-78F2F57668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038C1-022A-477D-9A25-5A3003F95B53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54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Fr. Wedding, Oberstufenkoordination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94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07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194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80133" y="247357"/>
            <a:ext cx="1347333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6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24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87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97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57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86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61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28.02.2016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65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28.02.2016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Fr. Wedding, Oberstufenkoordination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02BF-214A-41A9-801C-6A42066533DA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Bild 1" descr="M:\SEK2\Formulare\Logos\logobrief85 überarbeitete Version.jpg"/>
          <p:cNvPicPr/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934700" y="209550"/>
            <a:ext cx="1031874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250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</a:t>
            </a:fld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2147455" y="1485453"/>
            <a:ext cx="7346324" cy="4273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Montag, 04.03.24 (Information Stufe 10 zu EF) Abitur 2027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Fr. Wedding, Oberstufenkoordination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Stufenleitung kommende EF: Frau Kuhlmann und Herr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Terwyen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Ablauf: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-Informationen über die Oberstufe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-eine exemplarische Laufbahn genauer erläutert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-Zeit für individuelle Fragen-</a:t>
            </a:r>
          </a:p>
        </p:txBody>
      </p:sp>
      <p:sp>
        <p:nvSpPr>
          <p:cNvPr id="6" name="Titel 3"/>
          <p:cNvSpPr txBox="1">
            <a:spLocks/>
          </p:cNvSpPr>
          <p:nvPr/>
        </p:nvSpPr>
        <p:spPr>
          <a:xfrm>
            <a:off x="1485363" y="609174"/>
            <a:ext cx="9144000" cy="588562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5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Informationsveranstaltung zur gymnasialen Oberstufe (G9)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82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10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3263333" y="151217"/>
            <a:ext cx="4860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Aufgabenfelder und Fächer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70854"/>
              </p:ext>
            </p:extLst>
          </p:nvPr>
        </p:nvGraphicFramePr>
        <p:xfrm>
          <a:off x="1282891" y="701735"/>
          <a:ext cx="9157645" cy="5573687"/>
        </p:xfrm>
        <a:graphic>
          <a:graphicData uri="http://schemas.openxmlformats.org/drawingml/2006/table">
            <a:tbl>
              <a:tblPr/>
              <a:tblGrid>
                <a:gridCol w="3120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0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822"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Aufgabenfeld I 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sprachlich-literarisch-künstlerisch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Deutsch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2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alle Fremdsprachen (E, F, L, S)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2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Kunst und Musik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813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Aufgabenfeld II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37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gesellschaftswissenschaftlich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37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Geschichte, Sozialwissenschaften, Erdkunde, Pädagogik, Philosophie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E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822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Aufgabenfeld III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mathematisch-naturwissenschaftlich-technisch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Mathematik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9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Biologie, Physik, Chemie, Informatik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22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außerhalb der Aufgabenfelder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Religion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82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Sport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90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Vertiefungsfächer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2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Deutsch, Mathematik, Englisch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81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Projektkurse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2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Anbindung an ein Referenzfach (nur in der Qualifikationsphase)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845" marR="77845" marT="38923" marB="38923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26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11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1068777" y="151217"/>
            <a:ext cx="9527801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Einführungsphase: mindestens 34 Wochenstunden-Beispiel</a:t>
            </a:r>
            <a:endParaRPr lang="de-DE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305433"/>
              </p:ext>
            </p:extLst>
          </p:nvPr>
        </p:nvGraphicFramePr>
        <p:xfrm>
          <a:off x="1336432" y="668282"/>
          <a:ext cx="9260146" cy="5688069"/>
        </p:xfrm>
        <a:graphic>
          <a:graphicData uri="http://schemas.openxmlformats.org/drawingml/2006/table">
            <a:tbl>
              <a:tblPr/>
              <a:tblGrid>
                <a:gridCol w="310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1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4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5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Beispielbelegung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Stunden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40"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Aufgabenfeld I 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Deutsch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Deutsch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34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eine fortgeführte Fremdsprache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Englisch*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34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Kunst oder Musik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Kunst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3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Aufgabenfeld II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eine Gesellschaftswissenschaft</a:t>
                      </a: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Geschichte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34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Aufgabenfeld III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Mathematik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Mathematik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34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eine (klassische) Naturwissenschaft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Biologie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34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außerhalb der Aufgabenfelder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Religion/ersatzweise Philosophie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Ev. Religion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34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Sport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Sport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366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Fach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Weitere Fremdsprache oder weiteres Fach aus dem Aufgabenfeld III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Spanisch (f)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3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Fach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Wahlfach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Chemie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34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de-DE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und 12. Fach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Wahlfächer, ggf. Vertiefungsfächer 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Erdkunde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34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VK-Mathematik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3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9493">
                <a:tc gridSpan="3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*an unserer Schule: Englisch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de-DE" sz="15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424" marR="74424" marT="37212" marB="37212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4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1926F-5789-B1FD-A3A3-1829CA3B2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61215907-9171-450D-D686-EBA52EBF3BB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590445"/>
            <a:ext cx="10191039" cy="4301307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base">
              <a:lnSpc>
                <a:spcPct val="80000"/>
              </a:lnSpc>
              <a:tabLst>
                <a:tab pos="341630" algn="l"/>
                <a:tab pos="457200" algn="l"/>
                <a:tab pos="909955" algn="l"/>
                <a:tab pos="1824355" algn="l"/>
                <a:tab pos="2738755" algn="l"/>
                <a:tab pos="3653155" algn="l"/>
                <a:tab pos="4567555" algn="l"/>
                <a:tab pos="5481955" algn="l"/>
                <a:tab pos="6396355" algn="l"/>
                <a:tab pos="7310755" algn="l"/>
                <a:tab pos="8225155" algn="l"/>
                <a:tab pos="9139555" algn="l"/>
                <a:tab pos="10053955" algn="l"/>
                <a:tab pos="10330180" algn="l"/>
                <a:tab pos="10781030" algn="l"/>
              </a:tabLst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gewertet werden 9 Pflichtkurse und 1 Wahlkurs (D/M/E/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oder Mu/GW/NW/ER od. KR od.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/2.FS oder 2. NW)</a:t>
            </a:r>
          </a:p>
          <a:p>
            <a:pPr fontAlgn="base">
              <a:lnSpc>
                <a:spcPct val="80000"/>
              </a:lnSpc>
              <a:tabLst>
                <a:tab pos="341630" algn="l"/>
                <a:tab pos="457200" algn="l"/>
                <a:tab pos="909955" algn="l"/>
                <a:tab pos="1824355" algn="l"/>
                <a:tab pos="2738755" algn="l"/>
                <a:tab pos="3653155" algn="l"/>
                <a:tab pos="4567555" algn="l"/>
                <a:tab pos="5481955" algn="l"/>
                <a:tab pos="6396355" algn="l"/>
                <a:tab pos="7310755" algn="l"/>
                <a:tab pos="8225155" algn="l"/>
                <a:tab pos="9139555" algn="l"/>
                <a:tab pos="10053955" algn="l"/>
                <a:tab pos="10330180" algn="l"/>
                <a:tab pos="10781030" algn="l"/>
              </a:tabLst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Versetzung:</a:t>
            </a:r>
          </a:p>
          <a:p>
            <a:pPr lvl="1" fontAlgn="base">
              <a:lnSpc>
                <a:spcPct val="80000"/>
              </a:lnSpc>
              <a:tabLst>
                <a:tab pos="341630" algn="l"/>
                <a:tab pos="457200" algn="l"/>
                <a:tab pos="909955" algn="l"/>
                <a:tab pos="1824355" algn="l"/>
                <a:tab pos="2738755" algn="l"/>
                <a:tab pos="3653155" algn="l"/>
                <a:tab pos="4567555" algn="l"/>
                <a:tab pos="5481955" algn="l"/>
                <a:tab pos="6396355" algn="l"/>
                <a:tab pos="7310755" algn="l"/>
                <a:tab pos="8225155" algn="l"/>
                <a:tab pos="9139555" algn="l"/>
                <a:tab pos="10053955" algn="l"/>
                <a:tab pos="10330180" algn="l"/>
                <a:tab pos="10781030" algn="l"/>
              </a:tabLst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alle Kurse mindestens Note „ausreichend“</a:t>
            </a:r>
          </a:p>
          <a:p>
            <a:pPr lvl="1" fontAlgn="base">
              <a:lnSpc>
                <a:spcPct val="80000"/>
              </a:lnSpc>
              <a:tabLst>
                <a:tab pos="341630" algn="l"/>
                <a:tab pos="457200" algn="l"/>
                <a:tab pos="909955" algn="l"/>
                <a:tab pos="1824355" algn="l"/>
                <a:tab pos="2738755" algn="l"/>
                <a:tab pos="3653155" algn="l"/>
                <a:tab pos="4567555" algn="l"/>
                <a:tab pos="5481955" algn="l"/>
                <a:tab pos="6396355" algn="l"/>
                <a:tab pos="7310755" algn="l"/>
                <a:tab pos="8225155" algn="l"/>
                <a:tab pos="9139555" algn="l"/>
                <a:tab pos="10053955" algn="l"/>
                <a:tab pos="10330180" algn="l"/>
                <a:tab pos="10781030" algn="l"/>
              </a:tabLst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ein „mangelhaft“ in einem der Fächer D, M oder E durch ein „befriedigend“ in einem Fach dieser Gruppe ausgeglichen werden kann</a:t>
            </a:r>
          </a:p>
          <a:p>
            <a:pPr lvl="1" fontAlgn="base">
              <a:lnSpc>
                <a:spcPct val="80000"/>
              </a:lnSpc>
              <a:tabLst>
                <a:tab pos="341630" algn="l"/>
                <a:tab pos="457200" algn="l"/>
                <a:tab pos="909955" algn="l"/>
                <a:tab pos="1824355" algn="l"/>
                <a:tab pos="2738755" algn="l"/>
                <a:tab pos="3653155" algn="l"/>
                <a:tab pos="4567555" algn="l"/>
                <a:tab pos="5481955" algn="l"/>
                <a:tab pos="6396355" algn="l"/>
                <a:tab pos="7310755" algn="l"/>
                <a:tab pos="8225155" algn="l"/>
                <a:tab pos="9139555" algn="l"/>
                <a:tab pos="10053955" algn="l"/>
                <a:tab pos="10330180" algn="l"/>
                <a:tab pos="10781030" algn="l"/>
              </a:tabLst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es nur ein „mangelhaft“ in einem versetzungswirksamen Kurs gibt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A03287C3-DF1A-94F5-96C9-F2069BCB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AAA298D7-D1AA-70F1-5C66-7E72237F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E15F9368-F505-CA23-2733-72116EF0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12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EB5608C-3B0C-7793-539D-5E39B46AB5E0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Versetzung in die Q1</a:t>
            </a:r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41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893715-A5A6-CCDE-9942-AF5871324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D7E10BA3-1C98-F26F-01D7-0F25DDD2A0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590445"/>
            <a:ext cx="10191039" cy="4301307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3857625" algn="l"/>
              </a:tabLs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 entsprechendem Notenbild: Nachprüfung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857625" algn="l"/>
              </a:tabLs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Schriftliche (falls Klausurfach) und mündliche Nachprüfung in einem Fach mit „mangelhaft“: Erfüllen der Versetzungsbedingungen durch Erreichen der Note „ausreichend“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einmalige Wiederholung möglich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keine</a:t>
            </a: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Nachprüfung auf Versetzung im Wiederholungsjahr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 Beratung!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44A0A1F4-AAC5-5C42-DC44-EE2C47AC8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8B947364-7EC2-51F9-4248-677796F2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2BA6B1F-583F-5384-3ADA-78809C67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13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DD55F8AF-7BA7-77DD-29E3-8ED4527A1CF2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Folgen der Nichtversetzung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57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B5166-07D5-571D-642E-2D82A41E0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CD587E5E-6D71-0569-FE1E-EF38CEEBF99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706252"/>
            <a:ext cx="10191039" cy="4185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3857625" algn="l"/>
              </a:tabLst>
            </a:pPr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Erwerb bei mindestens ausreichenden Leistungen im Abschlusskurs am Ende der EF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857625" algn="l"/>
              </a:tabLst>
            </a:pPr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bei Auslandsaufenthalt (1 Jahr oder 2. Halbjahr): Erwerb des Latinums über externe schriftl. und mdl. Prüfung</a:t>
            </a: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D6684708-7FF3-E39B-8A69-0729128A9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62FE4168-9C92-527B-1EE7-435228451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439BD67-052C-7B10-AF50-C7163908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14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707D70F-617F-662D-DFAD-262C4E7F1ABC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Latinum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8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A50FE-D781-B561-3B5F-BA95F331C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0C02F2DB-958C-2CF9-0698-0EA014756E1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706252"/>
            <a:ext cx="10191039" cy="4185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 Q1.1 gilt:</a:t>
            </a: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Leistungen, die in den Leistungskursen und Grundkursen erbracht werden, gehen in die Gesamtberechnung für das Abitur ein.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F0A5415-AFB8-BC81-C8C0-CF6BB948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E92E35AE-7756-4DAF-59D7-086AC70C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19FCBA9-1407-FDBE-27A4-48A0144A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15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007B2D9E-C2E8-2201-C56A-40054649CAE2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Überblick: Die Qualifikationsphase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14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16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292824" y="234086"/>
            <a:ext cx="7902054" cy="545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449580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Ausblick: Die Qualifikationsphase</a:t>
            </a:r>
            <a:endParaRPr lang="de-DE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879686" y="886170"/>
            <a:ext cx="679658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Belegverpflichtung insgesamt: 38-40 anrechenbare Kurse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569496" y="1587680"/>
            <a:ext cx="9239534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Leistungskurse					8. Grundkurs   oder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Grundkurse			und  		Vertiefungsfächer/Projektkurs</a:t>
            </a:r>
            <a:endParaRPr lang="de-D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048000" y="2726572"/>
            <a:ext cx="6096000" cy="26058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ts val="1250"/>
              </a:spcBef>
              <a:spcAft>
                <a:spcPts val="0"/>
              </a:spcAft>
            </a:pPr>
            <a:r>
              <a:rPr lang="de-DE" sz="2000" dirty="0">
                <a:latin typeface="Arial-BoldMT"/>
                <a:ea typeface="Times New Roman" panose="02020603050405020304" pitchFamily="18" charset="0"/>
                <a:cs typeface="Arial Unicode MS" panose="020B0604020202020204" pitchFamily="34" charset="-128"/>
              </a:rPr>
              <a:t>Leistungskurse werden 5-stündig unterrichtet.</a:t>
            </a:r>
            <a:endParaRPr lang="de-DE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Bef>
                <a:spcPts val="1250"/>
              </a:spcBef>
              <a:spcAft>
                <a:spcPts val="0"/>
              </a:spcAft>
            </a:pPr>
            <a:r>
              <a:rPr lang="de-DE" sz="2000" dirty="0">
                <a:latin typeface="Arial-BoldMT"/>
                <a:ea typeface="Times New Roman" panose="02020603050405020304" pitchFamily="18" charset="0"/>
                <a:cs typeface="Arial Unicode MS" panose="020B0604020202020204" pitchFamily="34" charset="-128"/>
              </a:rPr>
              <a:t>Grundkurse werden 3-stündig unterrichtet.</a:t>
            </a:r>
            <a:endParaRPr lang="de-DE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Bef>
                <a:spcPts val="1250"/>
              </a:spcBef>
              <a:spcAft>
                <a:spcPts val="0"/>
              </a:spcAft>
            </a:pPr>
            <a:r>
              <a:rPr lang="de-DE" sz="2000" i="1" dirty="0">
                <a:latin typeface="Arial-BoldMT"/>
                <a:ea typeface="Times New Roman" panose="02020603050405020304" pitchFamily="18" charset="0"/>
                <a:cs typeface="Arial Unicode MS" panose="020B0604020202020204" pitchFamily="34" charset="-128"/>
              </a:rPr>
              <a:t>Ausnahmen: </a:t>
            </a:r>
            <a:endParaRPr lang="de-DE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Bef>
                <a:spcPts val="1250"/>
              </a:spcBef>
              <a:spcAft>
                <a:spcPts val="0"/>
              </a:spcAft>
            </a:pPr>
            <a:r>
              <a:rPr lang="de-DE" sz="2000" dirty="0">
                <a:latin typeface="Arial-BoldMT"/>
                <a:ea typeface="Times New Roman" panose="02020603050405020304" pitchFamily="18" charset="0"/>
                <a:cs typeface="Arial Unicode MS" panose="020B0604020202020204" pitchFamily="34" charset="-128"/>
              </a:rPr>
              <a:t>neu einsetzende Fremdsprache: 4-stündig (nur als Grundkurs möglich)</a:t>
            </a:r>
            <a:endParaRPr lang="de-DE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Bef>
                <a:spcPts val="1250"/>
              </a:spcBef>
              <a:spcAft>
                <a:spcPts val="0"/>
              </a:spcAft>
            </a:pPr>
            <a:r>
              <a:rPr lang="de-DE" sz="2000" dirty="0">
                <a:latin typeface="Arial-BoldMT"/>
                <a:ea typeface="Times New Roman" panose="02020603050405020304" pitchFamily="18" charset="0"/>
                <a:cs typeface="Arial Unicode MS" panose="020B0604020202020204" pitchFamily="34" charset="-128"/>
              </a:rPr>
              <a:t>Vertiefungskurse und Projektkurse: 2-stündig</a:t>
            </a:r>
            <a:endParaRPr lang="de-DE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9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A5422-ED80-6B0F-BCEC-7A9A127CB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B3BB745-4F5B-5918-7052-180E11F1235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706252"/>
            <a:ext cx="10191039" cy="4185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Leistungskurs aus D, M, FS fortgeführt oder NW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LK: grundsätzlich jedes Fach wählbar (außer Sport), </a:t>
            </a:r>
            <a:r>
              <a:rPr lang="de-DE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aber:</a:t>
            </a: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abhängig von den Möglichkeiten des </a:t>
            </a:r>
            <a:r>
              <a:rPr lang="de-DE" sz="2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CFvW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de-D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Achtung: die Wahl der Fächer und Schriftlichkeit wirkt sich auf die Wahl der Abiturfächer aus!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4F3D692-8571-3640-D678-9CFBFCC4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BDA147E4-FEB7-0D74-4418-D9D6FF19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10DA5EF0-9A6B-8F12-B4BB-74B6D253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17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E58E0A48-3922-83E9-885D-55DCF3A59279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Wahl der Leistungskurse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2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791F9-5687-3F63-DB83-52F383028B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757D1B71-17F8-A088-C676-CB1A4EC9185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706252"/>
            <a:ext cx="10191039" cy="4185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kann frühestens am Ende der Q1 erworben werden (Alternativ nach Q2.1 oder Q2.2)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zur Berechnung müssen jeweils zwei aufeinanderfolgende Halbjahre herangezogen werden</a:t>
            </a: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Beratung und Berechnung erfolgen individuell!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Der Abschluss FHR berechtigt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mit dem Nachweis über eine abgeschlossene Berufsausbildung oder einem einjährig gelenkten Praktikum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zum Studium an einer Fachhochschule.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DC4B22D7-DF5D-C38B-7B34-C6172925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98C3417-F2FB-D0DC-0A02-91A40E20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E1638905-C126-32EF-340C-8A7E4D75B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18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70FB2DF6-8122-CE80-0C73-557C0C6C5A02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Schulischer Teil der Fachholschulreife (FHR)</a:t>
            </a:r>
          </a:p>
        </p:txBody>
      </p:sp>
    </p:spTree>
    <p:extLst>
      <p:ext uri="{BB962C8B-B14F-4D97-AF65-F5344CB8AC3E}">
        <p14:creationId xmlns:p14="http://schemas.microsoft.com/office/powerpoint/2010/main" val="243851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19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3057108" y="88126"/>
            <a:ext cx="573206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Qualifikationsphase- Pflichtfächer     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606649" y="586493"/>
            <a:ext cx="29787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1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(als Grundkurs oder Leistungskurs)</a:t>
            </a:r>
            <a:endParaRPr lang="de-D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11709"/>
              </p:ext>
            </p:extLst>
          </p:nvPr>
        </p:nvGraphicFramePr>
        <p:xfrm>
          <a:off x="1241946" y="921568"/>
          <a:ext cx="9485193" cy="5405525"/>
        </p:xfrm>
        <a:graphic>
          <a:graphicData uri="http://schemas.openxmlformats.org/drawingml/2006/table">
            <a:tbl>
              <a:tblPr/>
              <a:tblGrid>
                <a:gridCol w="7206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6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57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5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Fach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7524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5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Q1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7524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5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Q2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7524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284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Deutsch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284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eine  Fremdsprache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79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Kunst oder Musik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284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eine Gesellschaftswissenschaft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579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Geschichte (alternativ in Q1)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579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Sozialwissenschaften (alternativ in Q1)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284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Mathematik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284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eine Naturwissenschaft (BI, CH, PH)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579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Religion/ersatzweise Philosophie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90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863" marR="76863" marT="78487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5284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Sport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284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Weitere Fremdsprache oder weiteres Fach aus dem Aufgabenfeld III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2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X</a:t>
                      </a:r>
                      <a:endParaRPr lang="de-DE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5846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07644">
                <a:tc gridSpan="5"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5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Weitere Fächer zur Erfüllung der Wochenstunden und Kursanzahl nach Wahl im Rahmen des schulischen Angebots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ct val="80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de-DE" sz="15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(u.a. möglich: 2 Halbjahreskurse im Vertiefungsunterricht und 1 Projektkurs)</a:t>
                      </a:r>
                      <a:endParaRPr lang="de-DE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863" marR="76863" marT="75240" marB="40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0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21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643941"/>
              </p:ext>
            </p:extLst>
          </p:nvPr>
        </p:nvGraphicFramePr>
        <p:xfrm>
          <a:off x="1296537" y="354843"/>
          <a:ext cx="9521717" cy="5823386"/>
        </p:xfrm>
        <a:graphic>
          <a:graphicData uri="http://schemas.openxmlformats.org/drawingml/2006/table">
            <a:tbl>
              <a:tblPr/>
              <a:tblGrid>
                <a:gridCol w="6440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1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0086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770"/>
                        </a:spcBef>
                        <a:spcAft>
                          <a:spcPts val="0"/>
                        </a:spcAft>
                      </a:pPr>
                      <a:r>
                        <a:rPr lang="de-DE" sz="2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Die gymnasiale Oberstufe 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57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700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de-DE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Abiturzeugnis (Ergebnisse aus Block I und Block II)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58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de-DE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Abiturprüfungen (Block II)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B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232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de-DE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Zulassung zu den Abiturprüfungen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14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de-DE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2. Jahr der Qualifikationsphase (Q2)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de-DE" sz="18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(Block I)</a:t>
                      </a:r>
                      <a:r>
                        <a:rPr lang="de-DE" sz="18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 </a:t>
                      </a:r>
                      <a:endParaRPr lang="de-DE" sz="10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175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de-DE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1. Jahr der Qualifikationsphase (Q1)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3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700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de-DE" sz="1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Versetzung in die Q- Phase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3310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de-DE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 Unicode MS" panose="020B0604020202020204" pitchFamily="34" charset="-128"/>
                        </a:rPr>
                        <a:t>Einführungsphase (EF)</a:t>
                      </a:r>
                      <a:endParaRPr lang="de-DE" sz="10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55" marR="82455" marT="41228" marB="41228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0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D5DB6-2BEA-D74F-B457-9ADA99E88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FA0D09F9-02D0-0E31-7B94-DAA03C3A65D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706252"/>
            <a:ext cx="10191039" cy="418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de-DE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zwei Fächer aus dem Kanon </a:t>
            </a:r>
            <a:r>
              <a:rPr lang="de-DE" b="1" dirty="0">
                <a:solidFill>
                  <a:srgbClr val="E2001A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„Deutsch, Mathematik, Fremdsprache“</a:t>
            </a:r>
          </a:p>
          <a:p>
            <a:pPr marL="342900" lvl="0" indent="-342900" fontAlgn="base">
              <a:tabLst>
                <a:tab pos="457200" algn="l"/>
              </a:tabLst>
            </a:pPr>
            <a:r>
              <a:rPr lang="de-DE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Abdeckung aller </a:t>
            </a:r>
            <a:r>
              <a:rPr lang="de-DE" b="1" dirty="0">
                <a:solidFill>
                  <a:srgbClr val="E2001A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drei Aufgabenfelder</a:t>
            </a:r>
            <a:r>
              <a:rPr lang="de-DE" b="1" dirty="0">
                <a:solidFill>
                  <a:srgbClr val="FFFFFF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(Kunst oder Musik können das erste Aufgabenfeld allein nicht abdecken).</a:t>
            </a:r>
          </a:p>
          <a:p>
            <a:pPr marL="0" lvl="0" indent="0" fontAlgn="base">
              <a:buNone/>
              <a:tabLst>
                <a:tab pos="457200" algn="l"/>
              </a:tabLst>
            </a:pPr>
            <a:endParaRPr lang="de-DE" b="1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lvl="1" indent="0" fontAlgn="base">
              <a:buNone/>
              <a:tabLst>
                <a:tab pos="457200" algn="l"/>
              </a:tabLst>
            </a:pP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=&gt;</a:t>
            </a:r>
            <a:r>
              <a:rPr lang="de-DE" sz="2800" b="1" dirty="0">
                <a:solidFill>
                  <a:srgbClr val="E2001A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Erster Leistungskurs</a:t>
            </a:r>
            <a:r>
              <a:rPr lang="de-DE" sz="2800" b="1" dirty="0">
                <a:solidFill>
                  <a:srgbClr val="FFFFFF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muss </a:t>
            </a:r>
            <a:r>
              <a:rPr lang="de-DE" sz="2800" b="1" dirty="0">
                <a:solidFill>
                  <a:srgbClr val="E2001A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Deutsch, </a:t>
            </a: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Mathematik, eine</a:t>
            </a:r>
            <a:r>
              <a:rPr lang="de-DE" sz="2800" b="1" dirty="0">
                <a:solidFill>
                  <a:srgbClr val="FFFFFF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2800" b="1" dirty="0">
                <a:solidFill>
                  <a:srgbClr val="E2001A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fortgeführte Fremdsprache</a:t>
            </a:r>
            <a:r>
              <a:rPr lang="de-DE" sz="2800" b="1" dirty="0">
                <a:solidFill>
                  <a:srgbClr val="FFFFFF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oder eine</a:t>
            </a:r>
            <a:r>
              <a:rPr lang="de-DE" sz="2800" b="1" dirty="0">
                <a:solidFill>
                  <a:srgbClr val="FFFFFF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2800" b="1" dirty="0">
                <a:solidFill>
                  <a:srgbClr val="E2001A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Naturwissenschaft </a:t>
            </a: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sein.</a:t>
            </a:r>
            <a:r>
              <a:rPr lang="de-DE" sz="2800" b="1" dirty="0">
                <a:solidFill>
                  <a:srgbClr val="FFFFFF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de-DE" sz="2800" dirty="0"/>
          </a:p>
          <a:p>
            <a:endParaRPr lang="de-DE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50ADEC53-336F-BE3F-BEA9-AEB73371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24533F2C-196B-ACE3-83B0-564380EE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1A064089-9A95-815D-8CBD-89A34A10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20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57143FE3-1D39-DB84-5856-8E7709D28DA7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Wahl der vier Abiturfächer (2 LK und 2 GK)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16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21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1760559" y="1445407"/>
            <a:ext cx="8461612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Folgende Abiturfachkombinationen aus den an unserer Schule möglichen Fächern sind- unabhängig von der Wahl als LK oder GK-nicht möglich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-zwei Naturwissenschaften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</a:t>
            </a:r>
            <a:r>
              <a:rPr lang="de-DE" sz="2000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Naturwissenschaft+Kunst</a:t>
            </a: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/Musik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Folgende Kurse bedingen Mathematik als Abiturfach: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-die Wahl von Kunst/Musik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-die Wahl von zwei Fremdsprachen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-die Wahl von zwei Gesellschaftswissenschaften</a:t>
            </a:r>
            <a:endParaRPr lang="de-D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787860" y="235662"/>
            <a:ext cx="9048466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Konsequenzen der Bedingungen für die Wahl der Abiturfächer </a:t>
            </a:r>
            <a:endParaRPr lang="de-DE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0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(2 Fächer aus D, M, FS):</a:t>
            </a:r>
            <a:endParaRPr lang="de-DE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6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22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791569" y="525797"/>
            <a:ext cx="970242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8740" indent="449580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Konsequenzen für die Wahl jetzt in der EF!</a:t>
            </a:r>
            <a:endParaRPr lang="de-DE" sz="2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838200" y="1916278"/>
            <a:ext cx="1073510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1. Wahl der Fächer, die man später im Abiturbereich belegen will.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2. Wahl der Fächer, in denen man später eine Abiturprüfung ablegen will.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3. Es ist empfehlenswert, in allen Aufgabenbereichen Alternativen zu wählen.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4. Die Einführungsphase sollte als Orientierungsphase gesehen werden -auch für Klausuren.</a:t>
            </a:r>
            <a:endParaRPr lang="de-DE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58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23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483894" y="193747"/>
            <a:ext cx="758050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8320" indent="449580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Klausurverpflichtungen</a:t>
            </a:r>
            <a:endParaRPr lang="de-DE" sz="2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201002" y="988706"/>
            <a:ext cx="10112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Einführungsphase: 		Deutsch,                                				Mathematik, 		                          				alle Fremdsprachen,                       				eine Gesellschaftswissenschaft*,      				eine Naturwissenschaft* (BI,CH,PH)</a:t>
            </a:r>
            <a:endParaRPr lang="de-DE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201003" y="2683584"/>
            <a:ext cx="7792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r>
              <a:rPr lang="de-DE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Auf Wunsch in weiteren Fächern (1- 2 Klausuren je Halbjahr)</a:t>
            </a:r>
            <a:endParaRPr lang="de-DE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201002" y="3201948"/>
            <a:ext cx="9457896" cy="2571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65000"/>
              </a:lnSpc>
              <a:spcBef>
                <a:spcPts val="1500"/>
              </a:spcBef>
              <a:spcAft>
                <a:spcPts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Qualifikationsphase: 	4 Abiturfächer,</a:t>
            </a:r>
            <a:endParaRPr lang="de-DE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65000"/>
              </a:lnSpc>
              <a:spcBef>
                <a:spcPts val="1500"/>
              </a:spcBef>
              <a:spcAft>
                <a:spcPts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 Deutsch,</a:t>
            </a:r>
            <a:endParaRPr lang="de-DE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65000"/>
              </a:lnSpc>
              <a:spcBef>
                <a:spcPts val="1500"/>
              </a:spcBef>
              <a:spcAft>
                <a:spcPts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 Mathematik,</a:t>
            </a:r>
            <a:endParaRPr lang="de-DE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 Fremdsprache </a:t>
            </a:r>
            <a: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(immer die neu eins. FS)</a:t>
            </a: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				 + weitere Fremdsprache </a:t>
            </a:r>
            <a:r>
              <a:rPr lang="de-DE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oder </a:t>
            </a: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				  weiteres Fach aus dem natur-</a:t>
            </a:r>
            <a:b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de-D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  wissenschaftlichen Bereich </a:t>
            </a:r>
            <a:endParaRPr lang="de-DE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01002" y="5804737"/>
            <a:ext cx="498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Q2.2: nur noch die Abiturfächer 1-3 als Klausur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11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24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764275" y="457553"/>
            <a:ext cx="971720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449580"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Planungstool  für </a:t>
            </a:r>
            <a:r>
              <a:rPr lang="de-DE" sz="2800" b="1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SchülerInnen</a:t>
            </a:r>
            <a:r>
              <a:rPr lang="de-DE" sz="2800" b="1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und Eltern (LUPO)</a:t>
            </a:r>
            <a:endParaRPr lang="de-DE" sz="2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19116" y="1512342"/>
            <a:ext cx="10085697" cy="438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-zeigt die Wahlmöglichkeiten an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-weist auf Planungsfehler hin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-ermöglicht Vorausplanung bis zum Abitur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-dient als Beratungsgrundlage für die Beratungslehrer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-LUPO und Beratungsdatei „Max Mustermann“ können zu Übungszwecken von unserer Homepage heruntergeladen werden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ersetzt aber auf keinen Fall die Teilnahme an den Beratungsveranstaltungen und die persönliche Beratung durch den Beratungslehrer.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00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25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1405719" y="761603"/>
            <a:ext cx="8830102" cy="4294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800" b="1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Wahlbögen:</a:t>
            </a:r>
            <a:endParaRPr lang="de-DE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Ausgabe in den Klassen vor den Osterferien.</a:t>
            </a:r>
            <a:endParaRPr lang="de-DE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de-DE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u="sng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Abgabe spätestens Freitag, 15.3.24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DE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de-DE" sz="24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Bitte danach den Aushang vor R.109 beachten (Information über Einzelberatung bzw. Planungsfehler)</a:t>
            </a:r>
            <a:endParaRPr lang="de-DE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72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0BEE138-443D-4696-A3B7-78E91C1C0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3039DAD-A74B-4E04-968A-C71C8FDD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9772D9D-BA09-4DF7-B81F-D1377B19A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26</a:t>
            </a:fld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2CAE3D2-A32B-4949-9C56-8B713F5B0EDE}"/>
              </a:ext>
            </a:extLst>
          </p:cNvPr>
          <p:cNvSpPr/>
          <p:nvPr/>
        </p:nvSpPr>
        <p:spPr>
          <a:xfrm>
            <a:off x="1717964" y="1052945"/>
            <a:ext cx="83642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Vielen Dank für Ihre Aufmerksamkeit!</a:t>
            </a:r>
          </a:p>
          <a:p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Es folgt:</a:t>
            </a:r>
          </a:p>
          <a:p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&gt;Eine Laufbahnplanung</a:t>
            </a:r>
          </a:p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&gt;Zeit für individuelle Fragen</a:t>
            </a:r>
          </a:p>
        </p:txBody>
      </p:sp>
    </p:spTree>
    <p:extLst>
      <p:ext uri="{BB962C8B-B14F-4D97-AF65-F5344CB8AC3E}">
        <p14:creationId xmlns:p14="http://schemas.microsoft.com/office/powerpoint/2010/main" val="261833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2103549" y="2175520"/>
            <a:ext cx="8057882" cy="30976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besteht aus 3 Jahrgangsstufen (EF/Q1/Q2)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Beratungslehrkräfte EF Schuljahr 2024/2025:  Fr. Kuhlmann/ Hr.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Terwyen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(Raum 109)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3</a:t>
            </a:fld>
            <a:endParaRPr lang="de-DE"/>
          </a:p>
        </p:txBody>
      </p:sp>
      <p:sp>
        <p:nvSpPr>
          <p:cNvPr id="7" name="Titel 3"/>
          <p:cNvSpPr txBox="1">
            <a:spLocks/>
          </p:cNvSpPr>
          <p:nvPr/>
        </p:nvSpPr>
        <p:spPr>
          <a:xfrm>
            <a:off x="1485363" y="609174"/>
            <a:ext cx="9144000" cy="58856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Die gymnasiale Oberstufe G9 am </a:t>
            </a:r>
            <a:r>
              <a:rPr 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CFvW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- Gymnasium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85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EE4FF-0A42-BB38-B677-E0687A226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511D727F-7179-F0EF-4311-4C5B6DB99EC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103549" y="2175520"/>
            <a:ext cx="8057882" cy="30976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base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 Deutsch (04.06.2025) und Mathematik (12.06.2025)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NRW-weite Klausuren, aber von der Fachlehrkraft vorbereitet und korrigiert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48E7CD2B-BFE6-2A07-F401-97CC7217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C1BF32DA-13C8-03C3-82E3-89FCF9CD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6AC5A12A-FC49-7D22-B38C-77D736BF8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4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26597CD3-AEA1-1A34-48DE-D71C1B3C9146}"/>
              </a:ext>
            </a:extLst>
          </p:cNvPr>
          <p:cNvSpPr txBox="1">
            <a:spLocks/>
          </p:cNvSpPr>
          <p:nvPr/>
        </p:nvSpPr>
        <p:spPr>
          <a:xfrm>
            <a:off x="1485363" y="609174"/>
            <a:ext cx="9144000" cy="58856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Zentrale Klausuren am Ende von EF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48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DB4E4-009D-AFEA-0732-DE0EDB528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8043AEA7-4980-EB2B-0856-EAF2EA2585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1338605"/>
            <a:ext cx="10191039" cy="455314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Auflösung der Klassen, Neubildung von Kursen (Kerngruppen in D/E/M)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Beratungslehrkraft/Raum 109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Unterricht in Grundkursen (3 Std.)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individueller Stundenplan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vermehrt Nachmittagsunterricht / tlw. Freistunden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Informationspflicht: Aushang vor R.109 und Teams täglich checken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neues Entschuldigungssystem: zusätzlich Entschuldigungsbogen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Benotung: Klausuren und sonstige Mitarbeit gehen zu gleichen Teilen in die Bewertung ein</a:t>
            </a:r>
          </a:p>
          <a:p>
            <a:pPr marL="342900" indent="-342900" fontAlgn="base"/>
            <a:r>
              <a:rPr lang="de-D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eigenverantwortliches Arbeiten (EVA)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47427A3E-BC8B-8412-5162-67F150ED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EE4D2DB-562D-C49F-ABB6-F8A603929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30ABD41-7526-3CAE-E75F-85B80E40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5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AED3B677-B204-9B5B-0796-E8364F4FD3FC}"/>
              </a:ext>
            </a:extLst>
          </p:cNvPr>
          <p:cNvSpPr txBox="1">
            <a:spLocks/>
          </p:cNvSpPr>
          <p:nvPr/>
        </p:nvSpPr>
        <p:spPr>
          <a:xfrm>
            <a:off x="1485363" y="609174"/>
            <a:ext cx="9144000" cy="58856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Was ist neu in der Oberstufe (EF)?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63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6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1287398" y="726133"/>
            <a:ext cx="91428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-BoldMT"/>
                <a:ea typeface="Times New Roman" panose="02020603050405020304" pitchFamily="18" charset="0"/>
                <a:cs typeface="Arial Unicode MS" panose="020B0604020202020204" pitchFamily="34" charset="-128"/>
              </a:rPr>
              <a:t>Begriffsdefinition: Wochenstunden und Kurse</a:t>
            </a:r>
            <a:endParaRPr lang="de-DE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87398" y="1284362"/>
            <a:ext cx="6061129" cy="1305752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square" lIns="90000" tIns="46800" rIns="90000" bIns="46800" anchor="ctr" anchorCtr="0">
            <a:noAutofit/>
          </a:bodyPr>
          <a:lstStyle/>
          <a:p>
            <a:pPr algn="ctr" fontAlgn="base">
              <a:spcBef>
                <a:spcPts val="1250"/>
              </a:spcBef>
              <a:spcAft>
                <a:spcPts val="0"/>
              </a:spcAft>
            </a:pPr>
            <a:r>
              <a:rPr lang="de-DE" sz="2800" b="1" i="1" kern="1200" dirty="0">
                <a:solidFill>
                  <a:srgbClr val="FFFFFF"/>
                </a:solidFill>
                <a:latin typeface="Arial-BoldMT"/>
                <a:ea typeface="Times New Roman" panose="02020603050405020304" pitchFamily="18" charset="0"/>
                <a:cs typeface="Arial Unicode MS" panose="020B0604020202020204" pitchFamily="34" charset="-128"/>
              </a:rPr>
              <a:t>Ein Kurs entspricht der Belegung eines Faches in einem Halbjahr</a:t>
            </a:r>
            <a:endParaRPr lang="de-D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336687" y="2670806"/>
            <a:ext cx="8645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Anzahl der Wochenstunden in der </a:t>
            </a:r>
            <a:r>
              <a:rPr lang="de-DE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gymn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. Oberstufe:</a:t>
            </a:r>
            <a:endParaRPr lang="de-DE" sz="2800" dirty="0"/>
          </a:p>
        </p:txBody>
      </p:sp>
      <p:sp>
        <p:nvSpPr>
          <p:cNvPr id="8" name="Rechteck 7"/>
          <p:cNvSpPr/>
          <p:nvPr/>
        </p:nvSpPr>
        <p:spPr>
          <a:xfrm>
            <a:off x="3357348" y="3292854"/>
            <a:ext cx="85162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81030" algn="l"/>
              </a:tabLst>
            </a:pPr>
            <a:r>
              <a:rPr lang="de-DE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34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Wochenstunden in der Einführungsphase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Bandbreite je Jahrgangsstufe in Q: </a:t>
            </a:r>
            <a:b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de-DE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32 – 36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Wochenstunden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419657" y="5327226"/>
            <a:ext cx="6857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(durchschnittlich also </a:t>
            </a:r>
            <a:r>
              <a:rPr lang="de-DE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34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 Wochenstunden)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685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0B7A5-DDD1-FC75-5926-E1BAFE289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BBF8000A-3B55-1EC5-D9E7-969B1F0D05A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17430" y="2055043"/>
            <a:ext cx="10191039" cy="3836709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base">
              <a:lnSpc>
                <a:spcPct val="80000"/>
              </a:lnSpc>
              <a:tabLst>
                <a:tab pos="341630" algn="l"/>
                <a:tab pos="457200" algn="l"/>
                <a:tab pos="909955" algn="l"/>
                <a:tab pos="1824355" algn="l"/>
                <a:tab pos="2738755" algn="l"/>
                <a:tab pos="3653155" algn="l"/>
                <a:tab pos="4567555" algn="l"/>
                <a:tab pos="5481955" algn="l"/>
                <a:tab pos="6396355" algn="l"/>
                <a:tab pos="7310755" algn="l"/>
                <a:tab pos="8225155" algn="l"/>
                <a:tab pos="9139555" algn="l"/>
                <a:tab pos="10053955" algn="l"/>
                <a:tab pos="10330180" algn="l"/>
                <a:tab pos="10781030" algn="l"/>
              </a:tabLst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Leistungskurse (erst ab der Qualifikationsphase – 5 Wochenstunden)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80000"/>
              </a:lnSpc>
              <a:tabLst>
                <a:tab pos="341630" algn="l"/>
                <a:tab pos="457200" algn="l"/>
                <a:tab pos="909955" algn="l"/>
                <a:tab pos="1824355" algn="l"/>
                <a:tab pos="2738755" algn="l"/>
                <a:tab pos="3653155" algn="l"/>
                <a:tab pos="4567555" algn="l"/>
                <a:tab pos="5481955" algn="l"/>
                <a:tab pos="6396355" algn="l"/>
                <a:tab pos="7310755" algn="l"/>
                <a:tab pos="8225155" algn="l"/>
                <a:tab pos="9139555" algn="l"/>
                <a:tab pos="10053955" algn="l"/>
                <a:tab pos="10330180" algn="l"/>
                <a:tab pos="10781030" algn="l"/>
              </a:tabLst>
            </a:pP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Grundkurse (in der Regel 3 Wochenstunden)</a:t>
            </a:r>
            <a:endParaRPr lang="de-DE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A55FEE9A-B624-5FB9-F565-5EFA2FEAF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9B71269-66A2-11B9-B14E-E4E9AE40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E93FD463-1473-5FF3-E90D-9F00F13E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7</a:t>
            </a:fld>
            <a:endParaRPr lang="de-DE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E56FA40A-7773-C111-4EC2-1A41D0E56C95}"/>
              </a:ext>
            </a:extLst>
          </p:cNvPr>
          <p:cNvSpPr txBox="1">
            <a:spLocks/>
          </p:cNvSpPr>
          <p:nvPr/>
        </p:nvSpPr>
        <p:spPr>
          <a:xfrm>
            <a:off x="1485363" y="609173"/>
            <a:ext cx="9144000" cy="9812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Kurssystem</a:t>
            </a:r>
          </a:p>
          <a:p>
            <a:pPr algn="ctr"/>
            <a:r>
              <a:rPr lang="de-DE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Kurssystem in der Oberstufe – regulär zwei Kursarten:</a:t>
            </a:r>
            <a:endParaRPr lang="de-DE" sz="24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98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8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936239" y="386724"/>
            <a:ext cx="3999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Einführungsphase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936239" y="1047037"/>
            <a:ext cx="3861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ea typeface="Calibri" panose="020F0502020204030204" pitchFamily="34" charset="0"/>
                <a:cs typeface="Arial Unicode MS" panose="020B0604020202020204" pitchFamily="34" charset="-128"/>
              </a:rPr>
              <a:t>Belegverpflichtungen</a:t>
            </a:r>
            <a:endParaRPr lang="de-DE" sz="28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229350" y="1639243"/>
            <a:ext cx="5124450" cy="1273175"/>
          </a:xfrm>
          <a:prstGeom prst="rect">
            <a:avLst/>
          </a:prstGeom>
          <a:solidFill>
            <a:srgbClr val="CCFF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base">
              <a:spcAft>
                <a:spcPts val="0"/>
              </a:spcAft>
              <a:tabLst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de-DE" sz="240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   </a:t>
            </a:r>
            <a:r>
              <a:rPr lang="de-DE" sz="24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11. + 12. </a:t>
            </a:r>
            <a:r>
              <a:rPr lang="de-DE" sz="2400" b="1" kern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Wahlkurs</a:t>
            </a:r>
            <a:r>
              <a:rPr lang="de-DE" sz="24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  </a:t>
            </a:r>
            <a:r>
              <a:rPr lang="de-DE" sz="2400" b="1" u="sng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oder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  <a:tabLst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de-DE" sz="24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11. </a:t>
            </a:r>
            <a:r>
              <a:rPr lang="de-DE" sz="2400" b="1" kern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Wahlkurs</a:t>
            </a:r>
            <a:r>
              <a:rPr lang="de-DE" sz="24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 plus Vertiefungsfach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857759" y="1583046"/>
            <a:ext cx="3078480" cy="1385570"/>
          </a:xfrm>
          <a:prstGeom prst="ellipse">
            <a:avLst/>
          </a:prstGeom>
          <a:solidFill>
            <a:srgbClr val="CCFF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fontAlgn="base">
              <a:spcAft>
                <a:spcPts val="0"/>
              </a:spcAft>
              <a:tabLst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de-DE" sz="24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10 Grundkurse</a:t>
            </a:r>
            <a:endParaRPr lang="de-D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676937" y="2091165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und</a:t>
            </a:r>
          </a:p>
        </p:txBody>
      </p:sp>
      <p:sp>
        <p:nvSpPr>
          <p:cNvPr id="11" name="Rechteck 10"/>
          <p:cNvSpPr/>
          <p:nvPr/>
        </p:nvSpPr>
        <p:spPr>
          <a:xfrm>
            <a:off x="691103" y="3429000"/>
            <a:ext cx="11076494" cy="2636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jedes Fach wird 3-stündig unterrichtet.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Ausnahmen: 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neueinsetzende Fremdsprache 4-stündig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Vertiefungskurs 2-stündig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Achtung: Fächer lassen sich zum 2. Halbjahr EF nicht mehr dazu wählen</a:t>
            </a:r>
          </a:p>
          <a:p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(Ausnahme: Vertiefungskurse)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3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04.03.24</a:t>
            </a:r>
          </a:p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Fr. Wedding, Oberstufenkoordination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2BF-214A-41A9-801C-6A42066533DA}" type="slidenum">
              <a:rPr lang="de-DE" smtClean="0"/>
              <a:t>9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544421" y="418999"/>
            <a:ext cx="3103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 Unicode MS" panose="020B0604020202020204" pitchFamily="34" charset="-128"/>
              </a:rPr>
              <a:t>Vertiefungskurse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864365" y="1264016"/>
            <a:ext cx="1048943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-"/>
            </a:pPr>
            <a:r>
              <a:rPr lang="de-DE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Zweistündige Halbjahreskurse (bis zu 4 in der EF, bis zu 2 in der Q)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-"/>
            </a:pPr>
            <a:r>
              <a:rPr lang="de-DE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Halbjährlicher Wechsel möglich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-"/>
            </a:pPr>
            <a:r>
              <a:rPr lang="de-DE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Intensivierung der individuellen Förderung von Kompetenzen insbesondere in D, M, E (Förderung auf allen Leistungsniveaus, Ziel ist die Integration von individuellen Lernzeiten in den Unterricht)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-"/>
            </a:pPr>
            <a:r>
              <a:rPr lang="de-DE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Kann von allen </a:t>
            </a:r>
            <a:r>
              <a:rPr lang="de-DE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SchülerInnen</a:t>
            </a:r>
            <a:r>
              <a:rPr lang="de-DE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nach Angebot gewählt werden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-"/>
            </a:pPr>
            <a:r>
              <a:rPr lang="de-DE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Keine Noten sondern Vermerk über Teilnahme (mit großem Erfolg, mit Erfolg, teilgenommen)</a:t>
            </a:r>
          </a:p>
          <a:p>
            <a:pPr lvl="0">
              <a:spcAft>
                <a:spcPts val="0"/>
              </a:spcAft>
              <a:buClr>
                <a:srgbClr val="000000"/>
              </a:buClr>
            </a:pPr>
            <a:endParaRPr lang="de-DE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1740</Words>
  <Application>Microsoft Office PowerPoint</Application>
  <PresentationFormat>Breitbild</PresentationFormat>
  <Paragraphs>365</Paragraphs>
  <Slides>26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3" baseType="lpstr">
      <vt:lpstr>Arial</vt:lpstr>
      <vt:lpstr>Arial-BoldMT</vt:lpstr>
      <vt:lpstr>Calibri</vt:lpstr>
      <vt:lpstr>Times New Roman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gymnasiale Oberstufe G8 am CFvW- Gymnasium</dc:title>
  <dc:creator>Dietmar</dc:creator>
  <cp:lastModifiedBy>Anne Wedding</cp:lastModifiedBy>
  <cp:revision>101</cp:revision>
  <cp:lastPrinted>2016-02-29T09:10:18Z</cp:lastPrinted>
  <dcterms:created xsi:type="dcterms:W3CDTF">2016-02-28T11:50:11Z</dcterms:created>
  <dcterms:modified xsi:type="dcterms:W3CDTF">2024-02-29T09:26:19Z</dcterms:modified>
</cp:coreProperties>
</file>